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1"/>
  </p:notesMasterIdLst>
  <p:sldIdLst>
    <p:sldId id="257" r:id="rId2"/>
    <p:sldId id="262" r:id="rId3"/>
    <p:sldId id="258" r:id="rId4"/>
    <p:sldId id="261" r:id="rId5"/>
    <p:sldId id="259" r:id="rId6"/>
    <p:sldId id="263" r:id="rId7"/>
    <p:sldId id="264" r:id="rId8"/>
    <p:sldId id="260"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F9A132"/>
    <a:srgbClr val="C9CCD6"/>
    <a:srgbClr val="AEC733"/>
    <a:srgbClr val="EEB31D"/>
    <a:srgbClr val="FBC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36" autoAdjust="0"/>
  </p:normalViewPr>
  <p:slideViewPr>
    <p:cSldViewPr snapToGrid="0" snapToObjects="1">
      <p:cViewPr varScale="1">
        <p:scale>
          <a:sx n="168" d="100"/>
          <a:sy n="168" d="100"/>
        </p:scale>
        <p:origin x="-63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2836A-7953-7349-8942-7CD296A74FEF}" type="datetimeFigureOut">
              <a:rPr lang="en-US" smtClean="0"/>
              <a:pPr/>
              <a:t>9/29/11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4C4A5-A07F-4441-A49E-4F8C11F2328D}" type="slidenum">
              <a:rPr lang="en-US" smtClean="0"/>
              <a:pPr/>
              <a:t>‹#›</a:t>
            </a:fld>
            <a:endParaRPr lang="en-US"/>
          </a:p>
        </p:txBody>
      </p:sp>
    </p:spTree>
    <p:extLst>
      <p:ext uri="{BB962C8B-B14F-4D97-AF65-F5344CB8AC3E}">
        <p14:creationId xmlns:p14="http://schemas.microsoft.com/office/powerpoint/2010/main" val="2868202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7588" name="Slide Number Placeholder 3"/>
          <p:cNvSpPr>
            <a:spLocks noGrp="1"/>
          </p:cNvSpPr>
          <p:nvPr>
            <p:ph type="sldNum" sz="quarter" idx="5"/>
          </p:nvPr>
        </p:nvSpPr>
        <p:spPr bwMode="auto">
          <a:noFill/>
          <a:ln>
            <a:miter lim="800000"/>
            <a:headEnd/>
            <a:tailEnd/>
          </a:ln>
        </p:spPr>
        <p:txBody>
          <a:bodyPr/>
          <a:lstStyle/>
          <a:p>
            <a:fld id="{E90B0957-471C-F041-8AF0-A3AD4199CD03}"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charset="-128"/>
              </a:rPr>
              <a:t>This is our state’s vision for students progressing through our K-12 system. Over the past 10+ years our state has engaged in powerful education reform efforts at local, regional, and state levels. We have built strong and detailed academic learning standards and built assessments based on them. At the local and regional levels you have engaged with your colleagues to bring these standards to life in our classrooms.</a:t>
            </a:r>
            <a:r>
              <a:rPr lang="en-US" dirty="0" smtClean="0">
                <a:ea typeface="ＭＳ Ｐゴシック" charset="-128"/>
              </a:rPr>
              <a:t> We </a:t>
            </a:r>
            <a:r>
              <a:rPr lang="en-US" dirty="0">
                <a:ea typeface="ＭＳ Ｐゴシック" charset="-128"/>
              </a:rPr>
              <a:t>have not, however had the resources or momentum to build a statewide system of instructional support necessary to support systematic implementation of our state standards. This is a key component necessary to realize this statewide vision for our students.</a:t>
            </a:r>
            <a:r>
              <a:rPr lang="en-US" dirty="0" smtClean="0">
                <a:ea typeface="ＭＳ Ｐゴシック" charset="-128"/>
              </a:rPr>
              <a:t> </a:t>
            </a:r>
            <a:r>
              <a:rPr lang="en-US" baseline="0" dirty="0" smtClean="0">
                <a:ea typeface="ＭＳ Ｐゴシック" charset="-128"/>
              </a:rPr>
              <a:t>In the last two years, we joined with more than 40 states to develop standards in common to reach this goal, and in July, Washington adopted the Common Core State Standards—an important step forward for systematic implementation. </a:t>
            </a:r>
            <a:endParaRPr lang="en-US" dirty="0">
              <a:ea typeface="ＭＳ Ｐゴシック"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774AA92D-67BC-9945-ADDD-99F1060913AF}"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a:t>The CCSS initiative focuses only on the ELA and Math subjects areas. </a:t>
            </a:r>
          </a:p>
          <a:p>
            <a:pPr>
              <a:buFontTx/>
              <a:buChar char="•"/>
            </a:pPr>
            <a:r>
              <a:rPr lang="en-US"/>
              <a:t>The CCSS provide a base of academic standards with the goal of the essential content that students should learn throughout their K-12 experience. </a:t>
            </a:r>
          </a:p>
          <a:p>
            <a:pPr>
              <a:buFontTx/>
              <a:buChar char="•"/>
            </a:pPr>
            <a:r>
              <a:rPr lang="en-US"/>
              <a:t>The standards are the foundation, the CCSS do not dictate instructional materials, or pedagogy.</a:t>
            </a:r>
          </a:p>
          <a:p>
            <a:pPr>
              <a:buFontTx/>
              <a:buChar char="•"/>
            </a:pPr>
            <a:r>
              <a:rPr lang="en-US"/>
              <a:t>CCSS have an intentional emphasis toward career and college readiness – unlike many states’ standards.</a:t>
            </a:r>
          </a:p>
          <a:p>
            <a:pPr>
              <a:buFontTx/>
              <a:buChar char="•"/>
            </a:pPr>
            <a:endParaRPr lang="en-US"/>
          </a:p>
          <a:p>
            <a:r>
              <a:rPr lang="en-US"/>
              <a:t>Common Standards in other subject areas:</a:t>
            </a:r>
          </a:p>
          <a:p>
            <a:pPr>
              <a:buFontTx/>
              <a:buChar char="•"/>
            </a:pPr>
            <a:r>
              <a:rPr lang="en-US"/>
              <a:t>Achieve and the National Research Council have partnered to develop a set of “Next Generation Science Standards” for states to consider adopting.  The Framework for the NGSS will be issued in July 2011. Draft standards soon to follow. Final NGSS anticipated in Spring 2012.</a:t>
            </a:r>
          </a:p>
          <a:p>
            <a:endParaRPr lang="en-US"/>
          </a:p>
        </p:txBody>
      </p:sp>
      <p:sp>
        <p:nvSpPr>
          <p:cNvPr id="68612" name="Slide Number Placeholder 3"/>
          <p:cNvSpPr>
            <a:spLocks noGrp="1"/>
          </p:cNvSpPr>
          <p:nvPr>
            <p:ph type="sldNum" sz="quarter" idx="5"/>
          </p:nvPr>
        </p:nvSpPr>
        <p:spPr bwMode="auto">
          <a:noFill/>
          <a:ln>
            <a:miter lim="800000"/>
            <a:headEnd/>
            <a:tailEnd/>
          </a:ln>
        </p:spPr>
        <p:txBody>
          <a:bodyPr/>
          <a:lstStyle/>
          <a:p>
            <a:fld id="{86BA2909-89D5-4C4E-ACE2-B4970E08A3C8}"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a:t>This initiative presents an opportunity to level the field and clearly define the foundation of academic standards by which all students should know and be able to do during their K-12 experience. </a:t>
            </a:r>
          </a:p>
          <a:p>
            <a:pPr>
              <a:buFontTx/>
              <a:buChar char="•"/>
            </a:pPr>
            <a:r>
              <a:rPr lang="en-US"/>
              <a:t>Prior to the CCSS, 50 state had 50 difference set of academic standards, with 50 different means for assessment. </a:t>
            </a:r>
          </a:p>
          <a:p>
            <a:pPr>
              <a:buFontTx/>
              <a:buChar char="•"/>
            </a:pPr>
            <a:r>
              <a:rPr lang="en-US"/>
              <a:t>In addition to the opportunities it presents for aligned instructional resources, and consistency for mobile students and teachers, the CCSS provides great opportunity to leverage and align resources to support implementation.</a:t>
            </a:r>
          </a:p>
          <a:p>
            <a:pPr>
              <a:buFontTx/>
              <a:buChar char="•"/>
            </a:pPr>
            <a:r>
              <a:rPr lang="en-US"/>
              <a:t>While in the past many state’s focus has been developing standards and tests, the focus can now shift toward support with implementation and deep learning. </a:t>
            </a:r>
          </a:p>
          <a:p>
            <a:pPr>
              <a:buFontTx/>
              <a:buChar char="•"/>
            </a:pPr>
            <a:endParaRPr lang="en-US"/>
          </a:p>
        </p:txBody>
      </p:sp>
      <p:sp>
        <p:nvSpPr>
          <p:cNvPr id="72708" name="Slide Number Placeholder 3"/>
          <p:cNvSpPr>
            <a:spLocks noGrp="1"/>
          </p:cNvSpPr>
          <p:nvPr>
            <p:ph type="sldNum" sz="quarter" idx="5"/>
          </p:nvPr>
        </p:nvSpPr>
        <p:spPr bwMode="auto">
          <a:noFill/>
          <a:ln>
            <a:miter lim="800000"/>
            <a:headEnd/>
            <a:tailEnd/>
          </a:ln>
        </p:spPr>
        <p:txBody>
          <a:bodyPr/>
          <a:lstStyle/>
          <a:p>
            <a:fld id="{7EE51767-9D19-0040-949D-74BA8C51D3F0}" type="slidenum">
              <a:rPr lang="en-US"/>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2" y="7216"/>
            <a:ext cx="9119680" cy="6857999"/>
          </a:xfrm>
          <a:prstGeom prst="rect">
            <a:avLst/>
          </a:prstGeom>
        </p:spPr>
      </p:pic>
      <p:pic>
        <p:nvPicPr>
          <p:cNvPr id="12" name="Picture 3" descr="OSPI logo black PP footer transp.png"/>
          <p:cNvPicPr>
            <a:picLocks noChangeAspect="1"/>
          </p:cNvPicPr>
          <p:nvPr userDrawn="1"/>
        </p:nvPicPr>
        <p:blipFill>
          <a:blip r:embed="rId3"/>
          <a:srcRect/>
          <a:stretch>
            <a:fillRect/>
          </a:stretch>
        </p:blipFill>
        <p:spPr bwMode="auto">
          <a:xfrm>
            <a:off x="4229237" y="5304391"/>
            <a:ext cx="747798" cy="74779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EF8E65-706C-944D-B4AB-E75274CE2566}" type="datetimeFigureOut">
              <a:rPr lang="en-US" smtClean="0"/>
              <a:pPr/>
              <a:t>9/29/11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B3F9-8312-C849-873A-C3636DEFE2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EF8E65-706C-944D-B4AB-E75274CE2566}" type="datetimeFigureOut">
              <a:rPr lang="en-US" smtClean="0"/>
              <a:pPr/>
              <a:t>9/29/11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B3F9-8312-C849-873A-C3636DEFE253}" type="slidenum">
              <a:rPr lang="en-US" smtClean="0"/>
              <a:pPr/>
              <a:t>‹#›</a:t>
            </a:fld>
            <a:endParaRPr lang="en-US"/>
          </a:p>
        </p:txBody>
      </p:sp>
      <p:sp>
        <p:nvSpPr>
          <p:cNvPr id="7" name="Straight Connector 6"/>
          <p:cNvSpPr>
            <a:spLocks noChangeShapeType="1"/>
          </p:cNvSpPr>
          <p:nvPr/>
        </p:nvSpPr>
        <p:spPr bwMode="auto">
          <a:xfrm>
            <a:off x="457200" y="620885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323155"/>
            <a:ext cx="190849" cy="120314"/>
          </a:xfrm>
          <a:prstGeom prst="triangle">
            <a:avLst>
              <a:gd name="adj" fmla="val 50000"/>
            </a:avLst>
          </a:prstGeom>
          <a:solidFill>
            <a:schemeClr val="bg1">
              <a:lumMod val="65000"/>
            </a:schemeClr>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8EF8E65-706C-944D-B4AB-E75274CE2566}" type="datetimeFigureOut">
              <a:rPr lang="en-US" smtClean="0"/>
              <a:pPr/>
              <a:t>9/29/11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86B3F9-8312-C849-873A-C3636DEFE253}"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8EF8E65-706C-944D-B4AB-E75274CE2566}" type="datetimeFigureOut">
              <a:rPr lang="en-US" smtClean="0"/>
              <a:pPr/>
              <a:t>9/29/11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F86B3F9-8312-C849-873A-C3636DEFE253}"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EF8E65-706C-944D-B4AB-E75274CE2566}" type="datetimeFigureOut">
              <a:rPr lang="en-US" smtClean="0"/>
              <a:pPr/>
              <a:t>9/29/11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B3F9-8312-C849-873A-C3636DEFE253}"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8EF8E65-706C-944D-B4AB-E75274CE2566}" type="datetimeFigureOut">
              <a:rPr lang="en-US" smtClean="0"/>
              <a:pPr/>
              <a:t>9/29/11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86B3F9-8312-C849-873A-C3636DEFE253}"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EF8E65-706C-944D-B4AB-E75274CE2566}" type="datetimeFigureOut">
              <a:rPr lang="en-US" smtClean="0"/>
              <a:pPr/>
              <a:t>9/29/11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86B3F9-8312-C849-873A-C3636DEFE2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F8E65-706C-944D-B4AB-E75274CE2566}" type="datetimeFigureOut">
              <a:rPr lang="en-US" smtClean="0"/>
              <a:pPr/>
              <a:t>9/29/11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86B3F9-8312-C849-873A-C3636DEFE253}"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EF8E65-706C-944D-B4AB-E75274CE2566}" type="datetimeFigureOut">
              <a:rPr lang="en-US" smtClean="0"/>
              <a:pPr/>
              <a:t>9/29/11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B3F9-8312-C849-873A-C3636DEFE253}" type="slidenum">
              <a:rPr lang="en-US" smtClean="0"/>
              <a:pPr/>
              <a:t>‹#›</a:t>
            </a:fld>
            <a:endParaRPr lang="en-US"/>
          </a:p>
        </p:txBody>
      </p:sp>
      <p:sp>
        <p:nvSpPr>
          <p:cNvPr id="8" name="Straight Connector 7"/>
          <p:cNvSpPr>
            <a:spLocks noChangeShapeType="1"/>
          </p:cNvSpPr>
          <p:nvPr/>
        </p:nvSpPr>
        <p:spPr bwMode="auto">
          <a:xfrm>
            <a:off x="457200" y="6338743"/>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EF8E65-706C-944D-B4AB-E75274CE2566}" type="datetimeFigureOut">
              <a:rPr lang="en-US" smtClean="0"/>
              <a:pPr/>
              <a:t>9/29/11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86B3F9-8312-C849-873A-C3636DEFE25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8EF8E65-706C-944D-B4AB-E75274CE2566}" type="datetimeFigureOut">
              <a:rPr lang="en-US" smtClean="0"/>
              <a:pPr/>
              <a:t>9/29/11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F86B3F9-8312-C849-873A-C3636DEFE253}" type="slidenum">
              <a:rPr lang="en-US" smtClean="0"/>
              <a:pPr/>
              <a:t>‹#›</a:t>
            </a:fld>
            <a:endParaRPr lang="en-US"/>
          </a:p>
        </p:txBody>
      </p:sp>
      <p:sp>
        <p:nvSpPr>
          <p:cNvPr id="28" name="Straight Connector 27"/>
          <p:cNvSpPr>
            <a:spLocks noChangeShapeType="1"/>
          </p:cNvSpPr>
          <p:nvPr/>
        </p:nvSpPr>
        <p:spPr bwMode="auto">
          <a:xfrm>
            <a:off x="457200" y="6057368"/>
            <a:ext cx="8229600" cy="0"/>
          </a:xfrm>
          <a:prstGeom prst="line">
            <a:avLst/>
          </a:prstGeom>
          <a:noFill/>
          <a:ln w="9525" cap="flat" cmpd="sng" algn="ctr">
            <a:solidFill>
              <a:srgbClr val="99CC00"/>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rgbClr val="99CC00"/>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323155"/>
            <a:ext cx="190849" cy="120314"/>
          </a:xfrm>
          <a:prstGeom prst="triangle">
            <a:avLst>
              <a:gd name="adj" fmla="val 50000"/>
            </a:avLst>
          </a:prstGeom>
          <a:solidFill>
            <a:schemeClr val="bg1">
              <a:lumMod val="65000"/>
            </a:schemeClr>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 name="Picture 1" descr="ccss_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77180" y="6164312"/>
            <a:ext cx="609620" cy="48038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Users\Owner\AppData\Local\Microsoft\Windows\Temporary Internet Files\Content.IE5\KRZSBUYJ\MP900427786[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Snip Same Side Corner Rectangle 1"/>
          <p:cNvSpPr/>
          <p:nvPr/>
        </p:nvSpPr>
        <p:spPr>
          <a:xfrm flipV="1">
            <a:off x="780977" y="468663"/>
            <a:ext cx="7582046" cy="627406"/>
          </a:xfrm>
          <a:prstGeom prst="snip2SameRect">
            <a:avLst/>
          </a:prstGeom>
          <a:solidFill>
            <a:srgbClr val="99CC00">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219" name="Title 1"/>
          <p:cNvSpPr>
            <a:spLocks noGrp="1"/>
          </p:cNvSpPr>
          <p:nvPr>
            <p:ph type="title"/>
          </p:nvPr>
        </p:nvSpPr>
        <p:spPr>
          <a:xfrm>
            <a:off x="457200" y="429654"/>
            <a:ext cx="8229600" cy="609600"/>
          </a:xfrm>
        </p:spPr>
        <p:txBody>
          <a:bodyPr/>
          <a:lstStyle/>
          <a:p>
            <a:pPr algn="ctr"/>
            <a:r>
              <a:rPr lang="en-US" b="1" dirty="0" smtClean="0">
                <a:solidFill>
                  <a:schemeClr val="bg1"/>
                </a:solidFill>
                <a:effectLst>
                  <a:outerShdw blurRad="50800" dist="38100" dir="2700000" algn="tl" rotWithShape="0">
                    <a:prstClr val="black">
                      <a:alpha val="40000"/>
                    </a:prstClr>
                  </a:outerShdw>
                </a:effectLst>
                <a:ea typeface="ＭＳ Ｐゴシック" charset="-128"/>
              </a:rPr>
              <a:t>Washington’s </a:t>
            </a:r>
            <a:r>
              <a:rPr lang="en-US" b="1" dirty="0">
                <a:solidFill>
                  <a:schemeClr val="bg1"/>
                </a:solidFill>
                <a:effectLst>
                  <a:outerShdw blurRad="50800" dist="38100" dir="2700000" algn="tl" rotWithShape="0">
                    <a:prstClr val="black">
                      <a:alpha val="40000"/>
                    </a:prstClr>
                  </a:outerShdw>
                </a:effectLst>
                <a:ea typeface="ＭＳ Ｐゴシック" charset="-128"/>
              </a:rPr>
              <a:t>Vision for Education</a:t>
            </a:r>
          </a:p>
        </p:txBody>
      </p:sp>
      <p:sp>
        <p:nvSpPr>
          <p:cNvPr id="9220" name="Content Placeholder 2"/>
          <p:cNvSpPr>
            <a:spLocks noGrp="1"/>
          </p:cNvSpPr>
          <p:nvPr>
            <p:ph sz="quarter" idx="1"/>
          </p:nvPr>
        </p:nvSpPr>
        <p:spPr>
          <a:xfrm>
            <a:off x="457200" y="1944880"/>
            <a:ext cx="8229600" cy="2273104"/>
          </a:xfrm>
        </p:spPr>
        <p:txBody>
          <a:bodyPr>
            <a:normAutofit/>
          </a:bodyPr>
          <a:lstStyle/>
          <a:p>
            <a:pPr algn="ctr">
              <a:buFont typeface="Wingdings 3" charset="2"/>
              <a:buNone/>
            </a:pPr>
            <a:r>
              <a:rPr lang="en-US" sz="2800" b="1" dirty="0" smtClean="0">
                <a:effectLst>
                  <a:outerShdw blurRad="50800" dist="38100" dir="2700000" algn="tl" rotWithShape="0">
                    <a:prstClr val="black">
                      <a:alpha val="40000"/>
                    </a:prstClr>
                  </a:outerShdw>
                </a:effectLst>
                <a:ea typeface="ＭＳ Ｐゴシック" charset="-128"/>
              </a:rPr>
              <a:t>Every </a:t>
            </a:r>
            <a:r>
              <a:rPr lang="en-US" sz="2800" b="1" dirty="0">
                <a:effectLst>
                  <a:outerShdw blurRad="50800" dist="38100" dir="2700000" algn="tl" rotWithShape="0">
                    <a:prstClr val="black">
                      <a:alpha val="40000"/>
                    </a:prstClr>
                  </a:outerShdw>
                </a:effectLst>
                <a:ea typeface="ＭＳ Ｐゴシック" charset="-128"/>
              </a:rPr>
              <a:t>Washington public school student will graduate from high school globally competitive for work and postsecondary education and prepared for life in the 21</a:t>
            </a:r>
            <a:r>
              <a:rPr lang="en-US" sz="2800" b="1" baseline="30000" dirty="0">
                <a:effectLst>
                  <a:outerShdw blurRad="50800" dist="38100" dir="2700000" algn="tl" rotWithShape="0">
                    <a:prstClr val="black">
                      <a:alpha val="40000"/>
                    </a:prstClr>
                  </a:outerShdw>
                </a:effectLst>
                <a:ea typeface="ＭＳ Ｐゴシック" charset="-128"/>
              </a:rPr>
              <a:t>st</a:t>
            </a:r>
            <a:r>
              <a:rPr lang="en-US" sz="2800" b="1" dirty="0">
                <a:effectLst>
                  <a:outerShdw blurRad="50800" dist="38100" dir="2700000" algn="tl" rotWithShape="0">
                    <a:prstClr val="black">
                      <a:alpha val="40000"/>
                    </a:prstClr>
                  </a:outerShdw>
                </a:effectLst>
                <a:ea typeface="ＭＳ Ｐゴシック" charset="-128"/>
              </a:rPr>
              <a:t> </a:t>
            </a:r>
            <a:r>
              <a:rPr lang="en-US" sz="2800" b="1" dirty="0" smtClean="0">
                <a:effectLst>
                  <a:outerShdw blurRad="50800" dist="38100" dir="2700000" algn="tl" rotWithShape="0">
                    <a:prstClr val="black">
                      <a:alpha val="40000"/>
                    </a:prstClr>
                  </a:outerShdw>
                </a:effectLst>
                <a:ea typeface="ＭＳ Ｐゴシック" charset="-128"/>
              </a:rPr>
              <a:t>century.</a:t>
            </a:r>
            <a:endParaRPr lang="en-US" dirty="0">
              <a:effectLst>
                <a:outerShdw blurRad="50800" dist="38100" dir="2700000" algn="tl" rotWithShape="0">
                  <a:prstClr val="black">
                    <a:alpha val="40000"/>
                  </a:prstClr>
                </a:outerShdw>
              </a:effectLst>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457200" y="228600"/>
            <a:ext cx="8229600" cy="914400"/>
          </a:xfrm>
        </p:spPr>
        <p:txBody>
          <a:bodyPr/>
          <a:lstStyle/>
          <a:p>
            <a:r>
              <a:rPr lang="en-US" dirty="0" smtClean="0"/>
              <a:t>Common Core State Standards…</a:t>
            </a:r>
            <a:endParaRPr lang="en-US" dirty="0"/>
          </a:p>
        </p:txBody>
      </p:sp>
      <p:sp>
        <p:nvSpPr>
          <p:cNvPr id="12292" name="Content Placeholder 2"/>
          <p:cNvSpPr>
            <a:spLocks noGrp="1"/>
          </p:cNvSpPr>
          <p:nvPr>
            <p:ph sz="quarter" idx="4294967295"/>
          </p:nvPr>
        </p:nvSpPr>
        <p:spPr>
          <a:xfrm>
            <a:off x="457200" y="1941513"/>
            <a:ext cx="8229600" cy="3055057"/>
          </a:xfrm>
        </p:spPr>
        <p:txBody>
          <a:bodyPr>
            <a:noAutofit/>
          </a:bodyPr>
          <a:lstStyle/>
          <a:p>
            <a:pPr>
              <a:buFont typeface="Wingdings 3" charset="2"/>
              <a:buNone/>
            </a:pPr>
            <a:r>
              <a:rPr lang="en-US" sz="2400" dirty="0" smtClean="0"/>
              <a:t>…describe the knowledge and skills in English language arts and mathematics that students will need when they graduate, whatever their choice of college or career.  </a:t>
            </a:r>
          </a:p>
          <a:p>
            <a:pPr>
              <a:buFont typeface="Wingdings 3" charset="2"/>
              <a:buNone/>
            </a:pPr>
            <a:endParaRPr lang="en-US" sz="2400" dirty="0" smtClean="0"/>
          </a:p>
          <a:p>
            <a:pPr>
              <a:buFont typeface="Wingdings 3" charset="2"/>
              <a:buNone/>
            </a:pPr>
            <a:r>
              <a:rPr lang="en-US" sz="2400" dirty="0" smtClean="0"/>
              <a:t>…are </a:t>
            </a:r>
            <a:r>
              <a:rPr lang="en-US" sz="2400" dirty="0"/>
              <a:t>based on the best national and international standards, giving our students a competitive advantage in the global economy. </a:t>
            </a:r>
            <a:endParaRPr lang="en-US" sz="2400" dirty="0" smtClean="0"/>
          </a:p>
          <a:p>
            <a:pPr>
              <a:buFont typeface="Wingdings 3" charset="2"/>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40+ states adopted these standards</a:t>
            </a:r>
            <a:endParaRPr lang="en-US" dirty="0"/>
          </a:p>
        </p:txBody>
      </p:sp>
      <p:sp>
        <p:nvSpPr>
          <p:cNvPr id="3" name="Rectangle 2"/>
          <p:cNvSpPr/>
          <p:nvPr/>
        </p:nvSpPr>
        <p:spPr>
          <a:xfrm>
            <a:off x="457200" y="1867393"/>
            <a:ext cx="7965458" cy="2062103"/>
          </a:xfrm>
          <a:prstGeom prst="rect">
            <a:avLst/>
          </a:prstGeom>
        </p:spPr>
        <p:txBody>
          <a:bodyPr wrap="square">
            <a:spAutoFit/>
          </a:bodyPr>
          <a:lstStyle/>
          <a:p>
            <a:r>
              <a:rPr lang="en-US" sz="3200" dirty="0" smtClean="0"/>
              <a:t>The standards were developed </a:t>
            </a:r>
            <a:r>
              <a:rPr lang="en-US" sz="3200" dirty="0"/>
              <a:t>by educators nationwide through a process led by the Council of Chief State School Officers and the National Governors Association.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dirty="0" smtClean="0"/>
              <a:t>The Case for Common Core</a:t>
            </a:r>
            <a:endParaRPr lang="en-US" dirty="0"/>
          </a:p>
        </p:txBody>
      </p:sp>
      <p:sp>
        <p:nvSpPr>
          <p:cNvPr id="16387" name="Content Placeholder 2"/>
          <p:cNvSpPr>
            <a:spLocks noGrp="1"/>
          </p:cNvSpPr>
          <p:nvPr>
            <p:ph sz="quarter" idx="1"/>
          </p:nvPr>
        </p:nvSpPr>
        <p:spPr>
          <a:xfrm>
            <a:off x="457200" y="1317468"/>
            <a:ext cx="8686800" cy="4518162"/>
          </a:xfrm>
        </p:spPr>
        <p:txBody>
          <a:bodyPr>
            <a:normAutofit fontScale="92500" lnSpcReduction="10000"/>
          </a:bodyPr>
          <a:lstStyle/>
          <a:p>
            <a:pPr>
              <a:buNone/>
            </a:pPr>
            <a:r>
              <a:rPr lang="en-US" sz="2595" b="1" dirty="0" smtClean="0"/>
              <a:t>Clarity</a:t>
            </a:r>
            <a:r>
              <a:rPr lang="en-US" sz="2595" b="1" dirty="0" smtClean="0"/>
              <a:t>:  </a:t>
            </a:r>
            <a:r>
              <a:rPr lang="en-US" sz="2595" dirty="0" smtClean="0"/>
              <a:t>The standards are focused on the most critical skills needed for college and career readiness</a:t>
            </a:r>
            <a:r>
              <a:rPr lang="en-US" sz="2595" dirty="0" smtClean="0"/>
              <a:t>.</a:t>
            </a:r>
          </a:p>
          <a:p>
            <a:pPr>
              <a:buNone/>
            </a:pPr>
            <a:endParaRPr lang="en-US" sz="2595" dirty="0" smtClean="0"/>
          </a:p>
          <a:p>
            <a:pPr>
              <a:buNone/>
            </a:pPr>
            <a:r>
              <a:rPr lang="en-US" sz="2595" b="1" dirty="0" smtClean="0"/>
              <a:t>Cost</a:t>
            </a:r>
            <a:r>
              <a:rPr lang="en-US" sz="2595" b="1" dirty="0" smtClean="0"/>
              <a:t>-effective</a:t>
            </a:r>
            <a:r>
              <a:rPr lang="en-US" sz="2595" dirty="0" smtClean="0"/>
              <a:t>:  States are pooling resources and expertise to implement the standards</a:t>
            </a:r>
            <a:r>
              <a:rPr lang="en-US" sz="2595" dirty="0" smtClean="0"/>
              <a:t>.</a:t>
            </a:r>
          </a:p>
          <a:p>
            <a:endParaRPr lang="en-US" sz="2595" dirty="0" smtClean="0"/>
          </a:p>
          <a:p>
            <a:pPr>
              <a:buNone/>
            </a:pPr>
            <a:r>
              <a:rPr lang="en-US" sz="2595" b="1" dirty="0" smtClean="0"/>
              <a:t>Student </a:t>
            </a:r>
            <a:r>
              <a:rPr lang="en-US" sz="2595" b="1" dirty="0" smtClean="0"/>
              <a:t>success:  </a:t>
            </a:r>
            <a:r>
              <a:rPr lang="en-US" sz="2595" dirty="0" smtClean="0"/>
              <a:t>Students </a:t>
            </a:r>
            <a:r>
              <a:rPr lang="en-US" sz="2595" dirty="0"/>
              <a:t>will develop the knowledge and skills they need to be successful.</a:t>
            </a:r>
          </a:p>
          <a:p>
            <a:endParaRPr lang="en-US" sz="2595" b="1" dirty="0" smtClean="0"/>
          </a:p>
          <a:p>
            <a:pPr>
              <a:buNone/>
            </a:pPr>
            <a:r>
              <a:rPr lang="en-US" sz="2595" b="1" dirty="0" smtClean="0"/>
              <a:t>Standard </a:t>
            </a:r>
            <a:r>
              <a:rPr lang="en-US" sz="2595" b="1" dirty="0" smtClean="0"/>
              <a:t>from state to state</a:t>
            </a:r>
            <a:r>
              <a:rPr lang="en-US" sz="2595" dirty="0" smtClean="0"/>
              <a:t>: </a:t>
            </a:r>
            <a:r>
              <a:rPr lang="en-US" sz="2595" b="1" dirty="0" smtClean="0"/>
              <a:t> </a:t>
            </a:r>
            <a:r>
              <a:rPr lang="en-US" sz="2595" dirty="0"/>
              <a:t>Expectations are the same for students across most states, so they don’t lose ground when they move from one state to another</a:t>
            </a:r>
            <a:r>
              <a:rPr lang="en-US" sz="2595" dirty="0" smtClean="0"/>
              <a:t>.   </a:t>
            </a:r>
            <a:endParaRPr lang="en-US" sz="2595"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standards are a close match with our current standards</a:t>
            </a:r>
            <a:endParaRPr lang="en-US" dirty="0"/>
          </a:p>
        </p:txBody>
      </p:sp>
      <p:sp>
        <p:nvSpPr>
          <p:cNvPr id="3" name="Content Placeholder 2"/>
          <p:cNvSpPr>
            <a:spLocks noGrp="1"/>
          </p:cNvSpPr>
          <p:nvPr>
            <p:ph sz="quarter" idx="1"/>
          </p:nvPr>
        </p:nvSpPr>
        <p:spPr>
          <a:xfrm>
            <a:off x="457200" y="1400616"/>
            <a:ext cx="8229600" cy="3618629"/>
          </a:xfrm>
        </p:spPr>
        <p:txBody>
          <a:bodyPr/>
          <a:lstStyle/>
          <a:p>
            <a:r>
              <a:rPr lang="en-US" dirty="0" smtClean="0"/>
              <a:t>They strengthen those standards by targeting the skills and knowledge that are most critical for students to know.</a:t>
            </a:r>
          </a:p>
          <a:p>
            <a:r>
              <a:rPr lang="en-US" dirty="0" smtClean="0"/>
              <a:t>Like the best international standards, the standards focus on depth in a subject area, not breadth.</a:t>
            </a:r>
          </a:p>
          <a:p>
            <a:r>
              <a:rPr lang="en-US" dirty="0" smtClean="0"/>
              <a:t>Given the close alignment of Common Core State Standards with our state’s vision and standards, the decision to adopt was an easy one.</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Implementation</a:t>
            </a:r>
            <a:endParaRPr lang="en-US" dirty="0"/>
          </a:p>
        </p:txBody>
      </p:sp>
      <p:sp>
        <p:nvSpPr>
          <p:cNvPr id="3" name="Content Placeholder 2"/>
          <p:cNvSpPr>
            <a:spLocks noGrp="1"/>
          </p:cNvSpPr>
          <p:nvPr>
            <p:ph sz="quarter" idx="1"/>
          </p:nvPr>
        </p:nvSpPr>
        <p:spPr/>
        <p:txBody>
          <a:bodyPr>
            <a:normAutofit/>
          </a:bodyPr>
          <a:lstStyle/>
          <a:p>
            <a:pPr lvl="0"/>
            <a:r>
              <a:rPr lang="en-US" dirty="0" smtClean="0"/>
              <a:t>Teachers in all content areas, not just English Language Arts and mathematics, will teach the practices found in the Common Core State Standards.</a:t>
            </a:r>
          </a:p>
          <a:p>
            <a:pPr lvl="0"/>
            <a:r>
              <a:rPr lang="en-US" dirty="0" smtClean="0"/>
              <a:t>OSPI is partnering with school districts, higher education, education associations, and advocacy groups to develop strategies that serve educators and students. It’s a cost-effective approach—but more important, it’s the right way to accomplish this work.</a:t>
            </a:r>
          </a:p>
          <a:p>
            <a:pPr lvl="0"/>
            <a:r>
              <a:rPr lang="en-US" dirty="0" smtClean="0"/>
              <a:t>Washington also will benefit from sharing resources and expertise with participating states</a:t>
            </a:r>
            <a:r>
              <a:rPr lang="en-US" dirty="0" smtClean="0"/>
              <a:t>.</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990600"/>
          </a:xfrm>
        </p:spPr>
        <p:txBody>
          <a:bodyPr>
            <a:normAutofit fontScale="90000"/>
          </a:bodyPr>
          <a:lstStyle/>
          <a:p>
            <a:pPr eaLnBrk="1" hangingPunct="1"/>
            <a:r>
              <a:rPr lang="en-US" dirty="0" smtClean="0"/>
              <a:t/>
            </a:r>
            <a:br>
              <a:rPr lang="en-US" dirty="0" smtClean="0"/>
            </a:br>
            <a:r>
              <a:rPr lang="en-US" dirty="0" smtClean="0"/>
              <a:t> </a:t>
            </a:r>
            <a:r>
              <a:rPr lang="en-US" dirty="0"/>
              <a:t>Common Core Implementation Timeline</a:t>
            </a:r>
          </a:p>
        </p:txBody>
      </p:sp>
      <p:graphicFrame>
        <p:nvGraphicFramePr>
          <p:cNvPr id="4" name="Table 3"/>
          <p:cNvGraphicFramePr>
            <a:graphicFrameLocks noGrp="1"/>
          </p:cNvGraphicFramePr>
          <p:nvPr/>
        </p:nvGraphicFramePr>
        <p:xfrm>
          <a:off x="228600" y="1644650"/>
          <a:ext cx="8458200" cy="5223003"/>
        </p:xfrm>
        <a:graphic>
          <a:graphicData uri="http://schemas.openxmlformats.org/drawingml/2006/table">
            <a:tbl>
              <a:tblPr/>
              <a:tblGrid>
                <a:gridCol w="3505200"/>
                <a:gridCol w="990600"/>
                <a:gridCol w="1066800"/>
                <a:gridCol w="1410447"/>
                <a:gridCol w="570753"/>
                <a:gridCol w="914400"/>
              </a:tblGrid>
              <a:tr h="238125">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charset="0"/>
                          <a:ea typeface="Calibri" charset="0"/>
                          <a:cs typeface="Calibri" charset="0"/>
                        </a:rPr>
                        <a:t>2010-11</a:t>
                      </a:r>
                      <a:endParaRPr kumimoji="0" lang="en-US" sz="18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charset="0"/>
                          <a:ea typeface="Calibri" charset="0"/>
                          <a:cs typeface="Calibri" charset="0"/>
                        </a:rPr>
                        <a:t>2011-12</a:t>
                      </a:r>
                      <a:endParaRPr kumimoji="0" lang="en-US" sz="18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Calibri" charset="0"/>
                          <a:cs typeface="Calibri" charset="0"/>
                        </a:rPr>
                        <a:t>2012-13</a:t>
                      </a:r>
                      <a:endParaRPr kumimoji="0" lang="en-US" sz="1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charset="0"/>
                          <a:ea typeface="Calibri" charset="0"/>
                          <a:cs typeface="Calibri" charset="0"/>
                        </a:rPr>
                        <a:t>2013-14</a:t>
                      </a:r>
                      <a:endParaRPr kumimoji="0" lang="en-US" sz="1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ts val="1338"/>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alibri" charset="0"/>
                          <a:ea typeface="Calibri" charset="0"/>
                          <a:cs typeface="Calibri" charset="0"/>
                        </a:rPr>
                        <a:t>2014-15</a:t>
                      </a:r>
                      <a:endParaRPr kumimoji="0" lang="en-US" sz="18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r>
              <a:tr h="1281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Calibri" charset="0"/>
                        <a:cs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Calibri" charset="0"/>
                          <a:cs typeface="Calibri" charset="0"/>
                        </a:rPr>
                        <a:t>Phase 1:</a:t>
                      </a:r>
                      <a:r>
                        <a:rPr kumimoji="0" lang="en-US" sz="1800" b="0" i="0" u="none" strike="noStrike" cap="none" normalizeH="0" baseline="0" dirty="0">
                          <a:ln>
                            <a:noFill/>
                          </a:ln>
                          <a:solidFill>
                            <a:schemeClr val="tx1"/>
                          </a:solidFill>
                          <a:effectLst/>
                          <a:latin typeface="Arial" charset="0"/>
                          <a:ea typeface="Calibri" charset="0"/>
                          <a:cs typeface="Calibri" charset="0"/>
                        </a:rPr>
                        <a:t> </a:t>
                      </a:r>
                      <a:r>
                        <a:rPr kumimoji="0" lang="en-US" sz="1600" b="0" i="0" u="none" strike="noStrike" cap="none" normalizeH="0" baseline="0" dirty="0">
                          <a:ln>
                            <a:noFill/>
                          </a:ln>
                          <a:solidFill>
                            <a:schemeClr val="tx1"/>
                          </a:solidFill>
                          <a:effectLst/>
                          <a:latin typeface="Arial" charset="0"/>
                          <a:ea typeface="Calibri" charset="0"/>
                          <a:cs typeface="Calibri" charset="0"/>
                        </a:rPr>
                        <a:t>Awareness and Understanding, Alignment, and Adoption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r>
              <a:tr h="1493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Calibri" charset="0"/>
                          <a:cs typeface="Calibri" charset="0"/>
                        </a:rPr>
                        <a:t>Phase 2:</a:t>
                      </a:r>
                      <a:r>
                        <a:rPr kumimoji="0" lang="en-US" sz="1800" b="0" i="0" u="none" strike="noStrike" cap="none" normalizeH="0" baseline="0">
                          <a:ln>
                            <a:noFill/>
                          </a:ln>
                          <a:solidFill>
                            <a:schemeClr val="tx1"/>
                          </a:solidFill>
                          <a:effectLst/>
                          <a:latin typeface="Arial" charset="0"/>
                          <a:ea typeface="Calibri" charset="0"/>
                          <a:cs typeface="Calibri" charset="0"/>
                        </a:rPr>
                        <a:t> </a:t>
                      </a:r>
                      <a:r>
                        <a:rPr kumimoji="0" lang="en-US" sz="1600" b="0" i="0" u="none" strike="noStrike" cap="none" normalizeH="0" baseline="0">
                          <a:ln>
                            <a:noFill/>
                          </a:ln>
                          <a:solidFill>
                            <a:schemeClr val="tx1"/>
                          </a:solidFill>
                          <a:effectLst/>
                          <a:latin typeface="Arial" charset="0"/>
                          <a:ea typeface="Calibri" charset="0"/>
                          <a:cs typeface="Calibri" charset="0"/>
                        </a:rPr>
                        <a:t>Build Statewide Capacity, Collaboratively Develop and Align Resources and Materials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r>
              <a:tr h="1054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Calibri" charset="0"/>
                          <a:cs typeface="Calibri" charset="0"/>
                        </a:rPr>
                        <a:t>Phase 3:</a:t>
                      </a:r>
                      <a:r>
                        <a:rPr kumimoji="0" lang="en-US" sz="1800" b="0" i="0" u="none" strike="noStrike" cap="none" normalizeH="0" baseline="0">
                          <a:ln>
                            <a:noFill/>
                          </a:ln>
                          <a:solidFill>
                            <a:schemeClr val="tx1"/>
                          </a:solidFill>
                          <a:effectLst/>
                          <a:latin typeface="Arial" charset="0"/>
                          <a:ea typeface="Calibri" charset="0"/>
                          <a:cs typeface="Calibri" charset="0"/>
                        </a:rPr>
                        <a:t> </a:t>
                      </a:r>
                      <a:r>
                        <a:rPr kumimoji="0" lang="en-US" sz="1600" b="0" i="0" u="none" strike="noStrike" cap="none" normalizeH="0" baseline="0">
                          <a:ln>
                            <a:noFill/>
                          </a:ln>
                          <a:solidFill>
                            <a:schemeClr val="tx1"/>
                          </a:solidFill>
                          <a:effectLst/>
                          <a:latin typeface="Arial" charset="0"/>
                          <a:ea typeface="Calibri" charset="0"/>
                          <a:cs typeface="Calibri" charset="0"/>
                        </a:rPr>
                        <a:t>Classroom Transitions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r>
              <a:tr h="1054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Calibri" charset="0"/>
                          <a:cs typeface="Calibri" charset="0"/>
                        </a:rPr>
                        <a:t>Phase 4:</a:t>
                      </a:r>
                      <a:r>
                        <a:rPr kumimoji="0" lang="en-US" sz="1800" b="0" i="0" u="none" strike="noStrike" cap="none" normalizeH="0" baseline="0">
                          <a:ln>
                            <a:noFill/>
                          </a:ln>
                          <a:solidFill>
                            <a:schemeClr val="tx1"/>
                          </a:solidFill>
                          <a:effectLst/>
                          <a:latin typeface="Arial" charset="0"/>
                          <a:ea typeface="Calibri" charset="0"/>
                          <a:cs typeface="Calibri" charset="0"/>
                        </a:rPr>
                        <a:t> </a:t>
                      </a:r>
                      <a:r>
                        <a:rPr kumimoji="0" lang="en-US" sz="1600" b="0" i="0" u="none" strike="noStrike" cap="none" normalizeH="0" baseline="0">
                          <a:ln>
                            <a:noFill/>
                          </a:ln>
                          <a:solidFill>
                            <a:schemeClr val="tx1"/>
                          </a:solidFill>
                          <a:effectLst/>
                          <a:latin typeface="Arial" charset="0"/>
                          <a:ea typeface="Calibri" charset="0"/>
                          <a:cs typeface="Calibri" charset="0"/>
                        </a:rPr>
                        <a:t>Statewide Implementation through the Assessment System</a:t>
                      </a:r>
                      <a:endParaRPr kumimoji="0" lang="en-US" sz="16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alibri"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MT" charset="-18"/>
                        <a:ea typeface="Arial" charset="0"/>
                        <a:cs typeface="Arial"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338"/>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charset="0"/>
                        <a:ea typeface="Calibri" charset="0"/>
                        <a:cs typeface="Calibri"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21538" name="AutoShape 9"/>
          <p:cNvSpPr>
            <a:spLocks noChangeArrowheads="1"/>
          </p:cNvSpPr>
          <p:nvPr/>
        </p:nvSpPr>
        <p:spPr bwMode="auto">
          <a:xfrm>
            <a:off x="3810000" y="1905000"/>
            <a:ext cx="1828800" cy="762000"/>
          </a:xfrm>
          <a:prstGeom prst="rightArrow">
            <a:avLst>
              <a:gd name="adj1" fmla="val 50000"/>
              <a:gd name="adj2" fmla="val 79433"/>
            </a:avLst>
          </a:prstGeom>
          <a:solidFill>
            <a:srgbClr val="FFFFFF"/>
          </a:solidFill>
          <a:ln w="9525">
            <a:solidFill>
              <a:srgbClr val="000000"/>
            </a:solidFill>
            <a:miter lim="800000"/>
            <a:headEnd/>
            <a:tailEnd/>
          </a:ln>
        </p:spPr>
        <p:txBody>
          <a:bodyPr>
            <a:prstTxWarp prst="textNoShape">
              <a:avLst/>
            </a:prstTxWarp>
          </a:bodyPr>
          <a:lstStyle/>
          <a:p>
            <a:endParaRPr lang="en-US"/>
          </a:p>
        </p:txBody>
      </p:sp>
      <p:sp>
        <p:nvSpPr>
          <p:cNvPr id="21539" name="AutoShape 10"/>
          <p:cNvSpPr>
            <a:spLocks noChangeArrowheads="1"/>
          </p:cNvSpPr>
          <p:nvPr/>
        </p:nvSpPr>
        <p:spPr bwMode="auto">
          <a:xfrm>
            <a:off x="4419600" y="3124200"/>
            <a:ext cx="2209800" cy="762000"/>
          </a:xfrm>
          <a:prstGeom prst="rightArrow">
            <a:avLst>
              <a:gd name="adj1" fmla="val 50000"/>
              <a:gd name="adj2" fmla="val 81670"/>
            </a:avLst>
          </a:prstGeom>
          <a:solidFill>
            <a:srgbClr val="FFFFFF"/>
          </a:solidFill>
          <a:ln w="9525">
            <a:solidFill>
              <a:srgbClr val="000000"/>
            </a:solidFill>
            <a:miter lim="800000"/>
            <a:headEnd/>
            <a:tailEnd/>
          </a:ln>
        </p:spPr>
        <p:txBody>
          <a:bodyPr>
            <a:prstTxWarp prst="textNoShape">
              <a:avLst/>
            </a:prstTxWarp>
          </a:bodyPr>
          <a:lstStyle/>
          <a:p>
            <a:endParaRPr lang="en-US"/>
          </a:p>
        </p:txBody>
      </p:sp>
      <p:sp>
        <p:nvSpPr>
          <p:cNvPr id="21540" name="AutoShape 11"/>
          <p:cNvSpPr>
            <a:spLocks noChangeArrowheads="1"/>
          </p:cNvSpPr>
          <p:nvPr/>
        </p:nvSpPr>
        <p:spPr bwMode="auto">
          <a:xfrm>
            <a:off x="6096000" y="4419600"/>
            <a:ext cx="2057400" cy="762000"/>
          </a:xfrm>
          <a:prstGeom prst="rightArrow">
            <a:avLst>
              <a:gd name="adj1" fmla="val 50000"/>
              <a:gd name="adj2" fmla="val 94225"/>
            </a:avLst>
          </a:prstGeom>
          <a:solidFill>
            <a:srgbClr val="FFFFFF"/>
          </a:solidFill>
          <a:ln w="9525">
            <a:solidFill>
              <a:srgbClr val="000000"/>
            </a:solidFill>
            <a:miter lim="800000"/>
            <a:headEnd/>
            <a:tailEnd/>
          </a:ln>
        </p:spPr>
        <p:txBody>
          <a:bodyPr>
            <a:prstTxWarp prst="textNoShape">
              <a:avLst/>
            </a:prstTxWarp>
          </a:bodyPr>
          <a:lstStyle/>
          <a:p>
            <a:endParaRPr lang="en-US"/>
          </a:p>
        </p:txBody>
      </p:sp>
      <p:sp>
        <p:nvSpPr>
          <p:cNvPr id="21541" name="AutoShape 12"/>
          <p:cNvSpPr>
            <a:spLocks noChangeArrowheads="1"/>
          </p:cNvSpPr>
          <p:nvPr/>
        </p:nvSpPr>
        <p:spPr bwMode="auto">
          <a:xfrm>
            <a:off x="7086600" y="5410200"/>
            <a:ext cx="1503363" cy="762000"/>
          </a:xfrm>
          <a:prstGeom prst="rightArrow">
            <a:avLst>
              <a:gd name="adj1" fmla="val 50000"/>
              <a:gd name="adj2" fmla="val 81675"/>
            </a:avLst>
          </a:prstGeom>
          <a:solidFill>
            <a:srgbClr val="FFFFFF"/>
          </a:solidFill>
          <a:ln w="9525">
            <a:solidFill>
              <a:srgbClr val="000000"/>
            </a:solidFill>
            <a:miter lim="800000"/>
            <a:headEnd/>
            <a:tailEnd/>
          </a:ln>
        </p:spPr>
        <p:txBody>
          <a:bodyPr>
            <a:prstTxWarp prst="textNoShape">
              <a:avLst/>
            </a:prstTxWarp>
          </a:bodyPr>
          <a:lstStyle/>
          <a:p>
            <a:endParaRPr lang="en-US"/>
          </a:p>
        </p:txBody>
      </p:sp>
      <p:sp>
        <p:nvSpPr>
          <p:cNvPr id="9" name="Rounded Rectangle 8"/>
          <p:cNvSpPr/>
          <p:nvPr/>
        </p:nvSpPr>
        <p:spPr>
          <a:xfrm>
            <a:off x="152400" y="1447800"/>
            <a:ext cx="6858000" cy="274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more</a:t>
            </a:r>
            <a:endParaRPr lang="en-US" dirty="0"/>
          </a:p>
        </p:txBody>
      </p:sp>
      <p:sp>
        <p:nvSpPr>
          <p:cNvPr id="3" name="Content Placeholder 2"/>
          <p:cNvSpPr>
            <a:spLocks noGrp="1"/>
          </p:cNvSpPr>
          <p:nvPr>
            <p:ph sz="quarter" idx="1"/>
          </p:nvPr>
        </p:nvSpPr>
        <p:spPr/>
        <p:txBody>
          <a:bodyPr/>
          <a:lstStyle/>
          <a:p>
            <a:r>
              <a:rPr lang="en-US" dirty="0" smtClean="0"/>
              <a:t>For Information on webinars, conferences, and other opportunities for learning:  </a:t>
            </a:r>
          </a:p>
          <a:p>
            <a:r>
              <a:rPr lang="en-US" dirty="0" smtClean="0"/>
              <a:t> http://www.k12.wa.us/Corestandards/default.aspx</a:t>
            </a:r>
          </a:p>
          <a:p>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134</TotalTime>
  <Words>857</Words>
  <Application>Microsoft Macintosh PowerPoint</Application>
  <PresentationFormat>On-screen Show (4:3)</PresentationFormat>
  <Paragraphs>54</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Origin</vt:lpstr>
      <vt:lpstr>PowerPoint Presentation</vt:lpstr>
      <vt:lpstr>Washington’s Vision for Education</vt:lpstr>
      <vt:lpstr>Common Core State Standards…</vt:lpstr>
      <vt:lpstr>40+ states adopted these standards</vt:lpstr>
      <vt:lpstr>The Case for Common Core</vt:lpstr>
      <vt:lpstr>The standards are a close match with our current standards</vt:lpstr>
      <vt:lpstr>What’s different:  Implementation</vt:lpstr>
      <vt:lpstr>  Common Core Implementation Timeline</vt:lpstr>
      <vt:lpstr>Learning more</vt:lpstr>
    </vt:vector>
  </TitlesOfParts>
  <Company>KSA-Plus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Soholt</dc:creator>
  <cp:lastModifiedBy>Heidi Barnes</cp:lastModifiedBy>
  <cp:revision>19</cp:revision>
  <dcterms:created xsi:type="dcterms:W3CDTF">2011-09-26T07:27:21Z</dcterms:created>
  <dcterms:modified xsi:type="dcterms:W3CDTF">2011-09-29T17:26:16Z</dcterms:modified>
</cp:coreProperties>
</file>